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0539dd2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未考虑气体状态的转换，盲目使用气体实验定律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712051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认识等压变化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eb5cd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等压变化规律（盖—吕萨克定律）的应用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ffdb0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气体状态变化的图像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78b82d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气体实验定律的微观解释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539dd2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未考虑气体状态的转换，盲目使用气体实验定律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5.png"/><Relationship Id="rId1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7.jpeg"/><Relationship Id="rId1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1_1#4f577f25e?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2227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[云南昭通2025高二下月考]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如图所示，圆柱形气缸竖直悬挂于天花板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，用横截面积为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的轻质光滑活塞封闭一定质量的理想气体，活塞下悬挂质量为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的重物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时活塞处在距离气缸上底面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给气缸内的电热丝通电，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时，活塞缓慢移动到距离气缸上底面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处（图中未画出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）.已知大气压强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1_1#4f577f25e?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009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05" b="-2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1_2#4f577f25e?vop=1&amp;pid=b0eb5cd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8384" y="3328803"/>
            <a:ext cx="1481328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2_1#fadd676bb?vop=1&amp;pid=4f577f25e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处时的气体压强；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2_1#fadd676bb?vop=1&amp;pid=4f577f25e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3_1#fadd676bb?vop=1&amp;vop=1&amp;pid=4f577f25e&amp;color=0,0,0&amp;vtp=1&amp;bbb=1"/>
              <p:cNvSpPr/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3_1#fadd676bb?vop=1&amp;vop=1&amp;pid=4f577f2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8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4_1#fadd676bb?vop=1&amp;vop=1&amp;pid=4f577f25e&amp;color=0,0,0&amp;vtp=1&amp;bbb=1"/>
              <p:cNvSpPr/>
              <p:nvPr/>
            </p:nvSpPr>
            <p:spPr>
              <a:xfrm>
                <a:off x="722376" y="1836870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,对活塞,由平衡条件得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4_1#fadd676bb?vop=1&amp;vop=1&amp;pid=4f577f2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6870"/>
                <a:ext cx="10753344" cy="906653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-50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5_1#da0db510e?vop=1&amp;pid=4f577f25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5_1#da0db510e?vop=1&amp;pid=4f577f2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6_1#da0db510e?vop=1&amp;vop=1&amp;pid=4f577f25e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𝟑𝟖𝟒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6_1#da0db510e?vop=1&amp;vop=1&amp;pid=4f577f2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7_1#da0db510e?vop=1&amp;vop=1&amp;pid=4f577f25e&amp;color=0,0,0&amp;vtp=1&amp;bbb=1"/>
              <p:cNvSpPr/>
              <p:nvPr/>
            </p:nvSpPr>
            <p:spPr>
              <a:xfrm>
                <a:off x="722376" y="1843728"/>
                <a:ext cx="10753344" cy="932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,气体做等压变化,根据盖—吕萨克定律有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7_1#da0db510e?vop=1&amp;vop=1&amp;pid=4f577f2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32434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-48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8_1#bdcf2b6fc?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[山东烟台2024高二下月考]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气压式升降椅通过气缸上下运动来调节椅子升降，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其结构如图所示.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圆柱形气缸与椅面固定在一起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.与底座固定的横截面积为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的柱状气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缸杆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，在气缸中封闭了长度为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的理想气体.气缸气密性、导热性良好，忽略摩擦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8_1#bdcf2b6fc?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742" b="-2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8_2#bdcf2b6fc?vop=1&amp;pid=b0eb5cd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2871603"/>
            <a:ext cx="1719072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9_1#db3b11a37?vop=1&amp;pid=bdcf2b6fc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（1）初始状态下，封闭气体的压强；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0_1#db3b11a37?vop=1&amp;vop=1&amp;pid=bdcf2b6fc&amp;color=0,0,0&amp;vtp=1&amp;bbb=1"/>
              <p:cNvSpPr/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0_1#db3b11a37?vop=1&amp;vop=1&amp;pid=bdcf2b6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1_1#db3b11a37?vop=1&amp;vop=1&amp;pid=bdcf2b6fc&amp;color=0,0,0&amp;vtp=1&amp;bbb=1"/>
              <p:cNvSpPr/>
              <p:nvPr/>
            </p:nvSpPr>
            <p:spPr>
              <a:xfrm>
                <a:off x="722376" y="1853062"/>
                <a:ext cx="10753344" cy="906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初始状态时,以圆柱形气缸与椅面整体为研究对象,根据受力平衡可得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1_1#db3b11a37?vop=1&amp;vop=1&amp;pid=bdcf2b6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3062"/>
                <a:ext cx="10753344" cy="906209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2_1#4ed2a0327?vop=1&amp;pid=bdcf2b6f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的人，脚悬空坐在椅面上，室温不变，稳定后椅面下降的距离；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22_1#4ed2a0327?vop=1&amp;pid=bdcf2b6f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3_1#4ed2a0327?vop=1&amp;vop=1&amp;pid=bdcf2b6f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3_1#4ed2a0327?vop=1&amp;vop=1&amp;pid=bdcf2b6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4_1#4ed2a0327?vop=1&amp;vop=1&amp;pid=bdcf2b6fc&amp;color=0,0,0&amp;vtp=1&amp;bbb=1"/>
              <p:cNvSpPr/>
              <p:nvPr/>
            </p:nvSpPr>
            <p:spPr>
              <a:xfrm>
                <a:off x="722376" y="1843728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的人,脚悬空坐在椅面上,稳定后,根据受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力平衡可得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设稳定后缸内气柱长度为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则椅面下降了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4_1#4ed2a0327?vop=1&amp;vop=1&amp;pid=bdcf2b6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2786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5_1#ff0acd121?vop=1&amp;pid=bdcf2b6f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3）在（2）情况下，由于开空调室内气温缓慢降至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10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1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spc="-1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，该过程外界对封闭气体所做的功.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2" name="QO_7_BD.25_1#ff0acd121?vop=1&amp;pid=bdcf2b6f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6_1#ff0acd121?vop=1&amp;vop=1&amp;pid=bdcf2b6f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6_1#ff0acd121?vop=1&amp;vop=1&amp;pid=bdcf2b6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7_1#ff0acd121?vop=1&amp;vop=1&amp;pid=bdcf2b6fc&amp;color=0,0,0&amp;vtp=1&amp;bbb=1&amp;hb=1"/>
              <p:cNvSpPr/>
              <p:nvPr/>
            </p:nvSpPr>
            <p:spPr>
              <a:xfrm>
                <a:off x="722376" y="1843728"/>
                <a:ext cx="10753344" cy="1846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在（2）情况下,由于开空调室内气温缓慢降至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,该过程气体发生等压变化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—吕萨克定律有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″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″=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,外界对封闭气体所做的功为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″)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7_1#ff0acd121?vop=1&amp;vop=1&amp;pid=bdcf2b6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846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-2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9_1#6e9ad3810?vop=1&amp;pid=37ffdb07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[江苏苏州2025高二下月考]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如图所示是理想气体的体积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与热力学温度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坐标原点的直线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𝐶𝐷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//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，下列关于该气体变化过程的说法正确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9_1#6e9ad3810?vop=1&amp;pid=37ffdb0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0_1#6e9ad3810.bracket?vop=1&amp;pid=37ffdb079&amp;color=0,0,0&amp;vpa=4&amp;vtp=1"/>
          <p:cNvSpPr/>
          <p:nvPr/>
        </p:nvSpPr>
        <p:spPr>
          <a:xfrm>
            <a:off x="143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29_2#6e9ad3810?vop=1&amp;pid=37ffdb0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2408877"/>
            <a:ext cx="159105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29_3#6e9ad3810.choices?vop=1&amp;pid=37ffdb079&amp;color=0,0,0&amp;vtp=1&amp;bbb=1"/>
          <p:cNvSpPr/>
          <p:nvPr/>
        </p:nvSpPr>
        <p:spPr>
          <a:xfrm>
            <a:off x="722376" y="40852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6980" algn="l"/>
                <a:tab pos="4975860" algn="l"/>
                <a:tab pos="7457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B.压强变小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C.压强变大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.压强变化无法判断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1_1#6e9ad3810?vop=1&amp;vop=1&amp;pid=37ffdb079&amp;color=0,0,0&amp;vtp=1&amp;bt=1&amp;bbb=1&amp;hb=1"/>
              <p:cNvSpPr/>
              <p:nvPr/>
            </p:nvSpPr>
            <p:spPr>
              <a:xfrm>
                <a:off x="722376" y="972000"/>
                <a:ext cx="10753344" cy="1376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都是过原点的直线,是等压线,根据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可知,等压线的斜率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即压强越大,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等压线的斜率越小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的斜率小于直线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的斜率,所以状态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,即该气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,压强变小.故选B.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1_1#6e9ad3810?vop=1&amp;vop=1&amp;pid=37ffdb0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69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413" b="-3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2_1#39d7b1be5?vop=1&amp;pid=37ffdb07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[辽宁沈阳2024高二下月考]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一定质量的某理想气体的状态变化如图所示，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则该气体(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_1#39d7b1be5.bracket?vop=1&amp;pid=37ffdb079&amp;color=0,0,0&amp;vpa=5&amp;vtp=1"/>
          <p:cNvSpPr/>
          <p:nvPr/>
        </p:nvSpPr>
        <p:spPr>
          <a:xfrm>
            <a:off x="10404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32_2#39d7b1be5?htil=2&amp;vop=1&amp;pid=37ffdb0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1981" y="1511300"/>
            <a:ext cx="1581912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2_3#39d7b1be5.choices?htil=2&amp;vop=1&amp;pid=37ffdb079&amp;color=0,0,0&amp;vtp=1&amp;bbb=1"/>
              <p:cNvSpPr/>
              <p:nvPr/>
            </p:nvSpPr>
            <p:spPr>
              <a:xfrm>
                <a:off x="722376" y="1384300"/>
                <a:ext cx="903427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，体积减小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，气体分子数密度先减小后增大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32_3#39d7b1be5.choices?htil=2&amp;vop=1&amp;pid=37ffdb07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9034272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r="6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73c715e37.fixed?pid=ed55c0e9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4#73c715e37.fixed?pid=ed55c0e9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盖—吕萨克定律</a:t>
            </a:r>
            <a:endParaRPr lang="en-US" altLang="zh-CN" sz="4400" dirty="0"/>
          </a:p>
        </p:txBody>
      </p:sp>
      <p:pic>
        <p:nvPicPr>
          <p:cNvPr id="4" name="C_4#73c715e37.fixed?pid=ed55c0e9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73c715e37.fixed?pid=ed55c0e9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4_1#39d7b1be5?vop=1&amp;vop=1&amp;pid=37ffdb079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四个点作出等压线,如图所示.保持体积不变,温度越高,则压强越大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图像中,等压线倾角越大,压强越小,所以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,A正确,B错误；由题图可知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,体积增大,C错误；从状态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,气体体积先变小后变大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，因此气体分子数密度先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增大后减小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4_1#39d7b1be5?vop=1&amp;vop=1&amp;pid=37ffdb0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903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34_2#39d7b1be5?vop=1&amp;vop=1&amp;pid=37ffdb0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088" y="2893383"/>
            <a:ext cx="164592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5_1#5f1ca8955?htil=3&amp;vop=1&amp;pid=678b82d2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1878" y="1054295"/>
            <a:ext cx="1865376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BD.35_2#5f1ca8955?htil=3&amp;vop=1&amp;pid=678b82d2a&amp;color=0,0,0&amp;vtp=1&amp;bt=1&amp;bbb=1&amp;hb=1"/>
          <p:cNvSpPr/>
          <p:nvPr/>
        </p:nvSpPr>
        <p:spPr>
          <a:xfrm>
            <a:off x="722376" y="972000"/>
            <a:ext cx="8750808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[天津滨海新区2025高二下月考]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如图所示，固定在铁架台上的烧瓶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，通过橡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胶塞连接一根水平玻璃管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，向玻璃管中注入一段液柱.用手捂住烧瓶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，会观察到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液柱缓慢向外移动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此过程中瓶内气体(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6_1#5f1ca8955.bracket?vop=1&amp;pid=678b82d2a&amp;color=0,0,0&amp;vpa=6&amp;vtp=1"/>
          <p:cNvSpPr/>
          <p:nvPr/>
        </p:nvSpPr>
        <p:spPr>
          <a:xfrm>
            <a:off x="522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35_3#5f1ca8955.choices?htil=3&amp;vop=1&amp;pid=678b82d2a&amp;color=0,0,0&amp;vtp=1&amp;bbb=1"/>
          <p:cNvSpPr/>
          <p:nvPr/>
        </p:nvSpPr>
        <p:spPr>
          <a:xfrm>
            <a:off x="722376" y="2334074"/>
            <a:ext cx="875080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48310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.温度不变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.压强增大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48310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C.分子平均动能减小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.分子对器壁单位面积的作用力不变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7_1#5f1ca8955?vop=1&amp;vop=1&amp;pid=678b82d2a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用手捂住烧瓶,则烧瓶内气体温度升高,A错误；观察到液柱缓慢向外移动,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对液柱分析可知，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烧瓶内气体压强不变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,B错误；烧瓶内气体温度升高,瓶内气体分子平均动能变大,C错误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；因烧瓶内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气体压强不变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,则分子对器壁单位面积的作用力不变,D正确.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8_1#08ebfe9d7?vop=1&amp;pid=0539dd2e5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如图所示，一开口处带有卡口的绝热气缸竖直放置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一绝热活塞封闭一定质量的理想气体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，体积占据气缸容积的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四分之三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，不计活塞与气缸壁的摩擦.现用电热丝对气体缓慢加热，求：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38_1#08ebfe9d7?vop=1&amp;pid=0539dd2e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175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38_2#08ebfe9d7?vop=1&amp;pid=0539dd2e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72" y="2418403"/>
            <a:ext cx="1892808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39_1#3d717da84?vop=1&amp;pid=08ebfe9d7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（1）活塞恰好到达卡口处时的气体温度；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40_1#3d717da84?vop=1&amp;vop=1&amp;pid=08ebfe9d7&amp;color=0,0,0&amp;vtp=1&amp;bbb=1"/>
              <p:cNvSpPr/>
              <p:nvPr/>
            </p:nvSpPr>
            <p:spPr>
              <a:xfrm>
                <a:off x="722376" y="1386528"/>
                <a:ext cx="10753344" cy="5956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40_1#3d717da84?vop=1&amp;vop=1&amp;pid=08ebfe9d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694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8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41_1#3d717da84?vop=1&amp;vop=1&amp;pid=08ebfe9d7&amp;color=0,0,0&amp;vtp=1&amp;bbb=1"/>
              <p:cNvSpPr/>
              <p:nvPr/>
            </p:nvSpPr>
            <p:spPr>
              <a:xfrm>
                <a:off x="722376" y="1987492"/>
                <a:ext cx="10753344" cy="175253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该过程为等压变化过程,根据盖—吕萨克定律有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41_1#3d717da84?vop=1&amp;vop=1&amp;pid=08ebfe9d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7492"/>
                <a:ext cx="10753344" cy="1752537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2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42_1#dd52a79b4?vop=1&amp;pid=08ebfe9d7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（2）缸内气体压强为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时的气体温度.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42_1#dd52a79b4?vop=1&amp;pid=08ebfe9d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43_1#dd52a79b4?vop=1&amp;vop=1&amp;pid=08ebfe9d7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43_1#dd52a79b4?vop=1&amp;vop=1&amp;pid=08ebfe9d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44_1#dd52a79b4?vop=1&amp;vop=1&amp;pid=08ebfe9d7&amp;color=0,0,0&amp;vtp=1&amp;bbb=1&amp;hb=1"/>
              <p:cNvSpPr/>
              <p:nvPr/>
            </p:nvSpPr>
            <p:spPr>
              <a:xfrm>
                <a:off x="722376" y="1996064"/>
                <a:ext cx="10753344" cy="22259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活塞到达卡口处之后,继续加热至缸内气体压强为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的过程中,气体体积不变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44_1#dd52a79b4?vop=1&amp;vop=1&amp;pid=08ebfe9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225929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-2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45_1#08ebfe9d7?vop=1&amp;vop=1&amp;pid=0539dd2e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45_2#08ebfe9d7?vop=1&amp;vop=1&amp;pid=0539dd2e5&amp;color=0,0,0&amp;vtp=1&amp;bbb=1"/>
              <p:cNvSpPr/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该封闭气体经历等压膨胀、等容升温两个过程,画出其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图像,如图所示.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EX.45_2#08ebfe9d7?vop=1&amp;vop=1&amp;pid=0539dd2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EX.45_3#08ebfe9d7?vop=1&amp;vop=1&amp;pid=0539dd2e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1970728"/>
            <a:ext cx="1837944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46_1#08ebfe9d7?vop=1&amp;vop=1&amp;pid=0539dd2e5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没有意识到活塞到达气缸卡口处后运动受到限制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,直接使用题目所给的数据信息,利用盖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—吕萨克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定律求解而导致错误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001785dc9?vop=1&amp;pid=8712051b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如图所示，在一只烧瓶上连一根玻璃管，把它跟一个水银压强计连在一起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，烧瓶里封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闭着一定质量的理想气体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，开始时水银压强计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形管两端水银面一样高.为使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形管两端水银面保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持相同高度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001785dc9?vop=1&amp;pid=8712051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001785dc9.bracket?vop=1&amp;pid=8712051b1&amp;color=0,0,0&amp;vpa=1&amp;vtp=1&amp;bbb=1"/>
          <p:cNvSpPr/>
          <p:nvPr/>
        </p:nvSpPr>
        <p:spPr>
          <a:xfrm>
            <a:off x="4503801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6_BD.1_2#001785dc9?vop=1&amp;pid=8712051b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6280" y="2408877"/>
            <a:ext cx="314553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_3#001785dc9.choices?vop=1&amp;pid=8712051b1&amp;color=0,0,0&amp;vtp=1&amp;bbb=1"/>
              <p:cNvSpPr/>
              <p:nvPr/>
            </p:nvSpPr>
            <p:spPr>
              <a:xfrm>
                <a:off x="722376" y="45297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A.如果把烧瓶浸在热水中，应把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向下移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.如果把烧瓶浸在热水中，应把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向上移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.如果把烧瓶浸在冷水中，应把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向下移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.如果把烧瓶浸在冷水中，应把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向上移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_3#001785dc9.choices?vop=1&amp;pid=8712051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2977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001785dc9?vop=1&amp;vop=1&amp;pid=8712051b1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将烧瓶浸在热水中时,气体温度升高,压强变大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管水银面下降,应适当向下移动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管使两管水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银面等高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,即保证了气体压强不变,故A正确,B错误.将烧瓶浸在冷水中时,气体温度降低,压强减小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管水银面上升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,应适当向上移动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管使两管水银面等高,故C错误,D正确.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001785dc9?vop=1&amp;vop=1&amp;pid=8712051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472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941d2c517?vop=1&amp;pid=b0eb5cdee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2.一定质量的理想气体，在压强不变时，温度每升高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它的体积的增加量(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941d2c517?vop=1&amp;pid=b0eb5cde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941d2c517.bracket?vop=1&amp;pid=b0eb5cdee&amp;color=0,0,0&amp;vpa=2&amp;vtp=1"/>
          <p:cNvSpPr/>
          <p:nvPr/>
        </p:nvSpPr>
        <p:spPr>
          <a:xfrm>
            <a:off x="9434576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4_2#941d2c517.choices?vop=1&amp;pid=b0eb5cdee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89480" algn="l"/>
                <a:tab pos="4848860" algn="l"/>
                <a:tab pos="7520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.相同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B.逐渐增大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C.逐渐减小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.成正比例地增大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941d2c517?vop=1&amp;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9232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气体发生等压变化,根据盖—吕萨克定律有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,故温度每升高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,它的体积的增加量相同.故选A.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941d2c517?vop=1&amp;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329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58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7_1#941d2c517?vop=1&amp;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135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【方法总结】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—吕萨克定律推论可得,气体做等压变化时,变化的体积和变化的温度成正比,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气体体积的变化量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为气体温度的变化量.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7_1#941d2c517?vop=1&amp;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515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77" b="-33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9e1e87db7?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[北京海淀清华附中2025月考]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一个简易温度计的结构如图所示，长直玻璃管竖直固定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，上端与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玻璃球形容器相连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，下端通过软管与柱形开口容器相连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，用水银将一定质量的空气封闭在球形容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.大气压强保持不变，上下移动柱形容器使左右水银面平齐时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，长直玻璃管中水银面对应刻度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可以表示外界温度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.则玻璃管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区间内的刻度可能正确的是(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_1#9e1e87db7?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9e1e87db7.bracket?vop=1&amp;pid=b0eb5cdee&amp;color=0,0,0&amp;vpa=3&amp;vtp=1"/>
          <p:cNvSpPr/>
          <p:nvPr/>
        </p:nvSpPr>
        <p:spPr>
          <a:xfrm>
            <a:off x="7748397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8_2#9e1e87db7?htil=1&amp;vop=1&amp;pid=b0eb5cde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6655" y="2866077"/>
            <a:ext cx="2176272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8_3#9e1e87db7.choices?htil=1&amp;vop=1&amp;pid=b0eb5cdee&amp;color=0,0,0&amp;vtp=1&amp;bbb=1"/>
          <p:cNvSpPr/>
          <p:nvPr/>
        </p:nvSpPr>
        <p:spPr>
          <a:xfrm>
            <a:off x="722376" y="2866077"/>
            <a:ext cx="8439912" cy="1424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2700"/>
              </a:lnSpc>
              <a:tabLst>
                <a:tab pos="2182495" algn="l"/>
                <a:tab pos="4327525" algn="l"/>
                <a:tab pos="648525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70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71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6_BD.8_3#9e1e87db7.choice_image?htil=1&amp;vop=1&amp;pid=b0eb5cde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566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8_3#9e1e87db7.choice_image?htil=1&amp;vop=1&amp;pid=b0eb5cde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3059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8_3#9e1e87db7.choice_image?htil=1&amp;vop=1&amp;pid=b0eb5cdee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9201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8_3#9e1e87db7.choice_image?htil=1&amp;vop=1&amp;pid=b0eb5cdee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900" y="2862331"/>
            <a:ext cx="55778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9e1e87db7?vop=1&amp;vop=1&amp;pid=b0eb5cdee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因为大气压强保持不变,所以球形容器内气体做等压变化,根据盖—吕萨克定律有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与热力学温度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成正比,由此可知,温度越高,体积越大,则玻璃管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区间内的刻度越靠下,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对应温度越高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,又因为摄氏温度与热力学温度相邻刻度差值不变,则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区间内的刻度分布均匀.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9e1e87db7?vop=1&amp;vop=1&amp;pid=b0eb5cd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037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3770</Words>
  <Application>WPS 演示</Application>
  <PresentationFormat>宽屏</PresentationFormat>
  <Paragraphs>165</Paragraphs>
  <Slides>28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Calibri</vt:lpstr>
      <vt:lpstr>Arial Unicode MS</vt:lpstr>
      <vt:lpstr>仿宋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2025-10-23T03:28:00Z</dcterms:created>
  <dcterms:modified xsi:type="dcterms:W3CDTF">2025-10-27T01:02:16Z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B17351557ADB49EAA120440C393A5F9F_12</vt:lpwstr>
  </property>
  <property fmtid="{D5CDD505-2E9C-101B-9397-08002B2CF9AE}" pid="3" name="KSOProductBuildVer">
    <vt:lpwstr>2052-12.1.0.23125</vt:lpwstr>
  </property>
</Properties>
</file>